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005" r:id="rId1"/>
  </p:sldMasterIdLst>
  <p:notesMasterIdLst>
    <p:notesMasterId r:id="rId3"/>
  </p:notesMasterIdLst>
  <p:handoutMasterIdLst>
    <p:handoutMasterId r:id="rId4"/>
  </p:handoutMasterIdLst>
  <p:sldIdLst>
    <p:sldId id="268" r:id="rId2"/>
  </p:sldIdLst>
  <p:sldSz cx="12192000" cy="68580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Montserrat Medium" panose="00000600000000000000" pitchFamily="50" charset="0"/>
      <p:regular r:id="rId9"/>
      <p:italic r:id="rId10"/>
    </p:embeddedFont>
    <p:embeddedFont>
      <p:font typeface="Montserrat-Bold" panose="00000800000000000000" pitchFamily="50" charset="0"/>
      <p:bold r:id="rId11"/>
    </p:embeddedFont>
    <p:embeddedFont>
      <p:font typeface="Noto Sans KR Light" panose="020B0300000000000000" pitchFamily="34" charset="-127"/>
      <p:regular r:id="rId12"/>
    </p:embeddedFont>
    <p:embeddedFont>
      <p:font typeface="Open Sans" panose="020B060603050402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ee Slides" id="{3138D0C9-815B-4821-BA3A-ABB0E9C27787}">
          <p14:sldIdLst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EAD3"/>
    <a:srgbClr val="F0E6BA"/>
    <a:srgbClr val="D6B83E"/>
    <a:srgbClr val="FFFFFF"/>
    <a:srgbClr val="FFF2CC"/>
    <a:srgbClr val="FF5757"/>
    <a:srgbClr val="0420AB"/>
    <a:srgbClr val="5E78FA"/>
    <a:srgbClr val="C9D2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62"/>
    <p:restoredTop sz="96197" autoAdjust="0"/>
  </p:normalViewPr>
  <p:slideViewPr>
    <p:cSldViewPr snapToGrid="0" snapToObjects="1">
      <p:cViewPr varScale="1">
        <p:scale>
          <a:sx n="108" d="100"/>
          <a:sy n="108" d="100"/>
        </p:scale>
        <p:origin x="9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32" d="100"/>
          <a:sy n="132" d="100"/>
        </p:scale>
        <p:origin x="5344" y="17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10" Type="http://schemas.openxmlformats.org/officeDocument/2006/relationships/font" Target="fonts/font6.fntdata"/><Relationship Id="rId19" Type="http://schemas.openxmlformats.org/officeDocument/2006/relationships/theme" Target="theme/theme1.xml"/><Relationship Id="rId4" Type="http://schemas.openxmlformats.org/officeDocument/2006/relationships/handoutMaster" Target="handoutMasters/handout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40EBAF-D955-C443-AB02-2BCBC7797572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1DC8B-0A09-DC4E-ABCE-FAAA12F03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7A641A-FC50-3840-A830-42D90553FE8C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896355-3DDC-9949-861F-AD0908BFC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2500438"/>
            <a:ext cx="4229100" cy="185712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2618190"/>
            <a:ext cx="4229100" cy="1621619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996124"/>
            <a:ext cx="4229100" cy="1621619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1759448"/>
            <a:ext cx="4229100" cy="1621619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3927944"/>
            <a:ext cx="12192000" cy="2930056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1866900" y="2569027"/>
            <a:ext cx="3423557" cy="219891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5317671" y="2569027"/>
            <a:ext cx="3423557" cy="219891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8768443" y="2569027"/>
            <a:ext cx="3423557" cy="219891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996124"/>
            <a:ext cx="4229100" cy="1621619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990600" y="1181100"/>
            <a:ext cx="7326086" cy="56769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316707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3415887" y="1055732"/>
            <a:ext cx="5360225" cy="3530124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868627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66900" y="994934"/>
            <a:ext cx="9753600" cy="148786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r>
              <a:rPr lang="en-US" dirty="0"/>
              <a:t>YOUR TITLE HERE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235873" y="6418877"/>
            <a:ext cx="513735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ctr">
              <a:defRPr sz="1000" b="0" i="0">
                <a:solidFill>
                  <a:schemeClr val="tx1">
                    <a:alpha val="70000"/>
                  </a:schemeClr>
                </a:solidFill>
                <a:latin typeface="Montserrat Medium" charset="0"/>
                <a:ea typeface="Montserrat Medium" charset="0"/>
                <a:cs typeface="Montserrat Medium" charset="0"/>
              </a:defRPr>
            </a:lvl1pPr>
          </a:lstStyle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1866900" y="2514600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985480" y="0"/>
            <a:ext cx="0" cy="6858000"/>
          </a:xfrm>
          <a:prstGeom prst="line">
            <a:avLst/>
          </a:prstGeom>
          <a:ln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468887" y="3262747"/>
            <a:ext cx="0" cy="34497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516593" y="3262747"/>
            <a:ext cx="0" cy="34497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8" r:id="rId1"/>
    <p:sldLayoutId id="2147484010" r:id="rId2"/>
    <p:sldLayoutId id="2147484011" r:id="rId3"/>
    <p:sldLayoutId id="2147484012" r:id="rId4"/>
    <p:sldLayoutId id="2147484014" r:id="rId5"/>
    <p:sldLayoutId id="2147484032" r:id="rId6"/>
    <p:sldLayoutId id="2147484038" r:id="rId7"/>
    <p:sldLayoutId id="2147484039" r:id="rId8"/>
  </p:sldLayoutIdLst>
  <p:hf hdr="0" ftr="0" dt="0"/>
  <p:txStyles>
    <p:titleStyle>
      <a:lvl1pPr algn="l" defTabSz="914318" rtl="0" eaLnBrk="1" latinLnBrk="0" hangingPunct="1">
        <a:lnSpc>
          <a:spcPct val="80000"/>
        </a:lnSpc>
        <a:spcBef>
          <a:spcPct val="0"/>
        </a:spcBef>
        <a:buNone/>
        <a:defRPr sz="4400" kern="1200" spc="-151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2160">
          <p15:clr>
            <a:srgbClr val="F26B43"/>
          </p15:clr>
        </p15:guide>
        <p15:guide id="28" pos="624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76" userDrawn="1">
          <p15:clr>
            <a:srgbClr val="F26B43"/>
          </p15:clr>
        </p15:guide>
        <p15:guide id="51" orient="horz" pos="74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964465BF-1C3C-4F99-9D96-5E4A3AD7DB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7231341"/>
              </p:ext>
            </p:extLst>
          </p:nvPr>
        </p:nvGraphicFramePr>
        <p:xfrm>
          <a:off x="990600" y="1533543"/>
          <a:ext cx="11201394" cy="4373315"/>
        </p:xfrm>
        <a:graphic>
          <a:graphicData uri="http://schemas.openxmlformats.org/drawingml/2006/table">
            <a:tbl>
              <a:tblPr/>
              <a:tblGrid>
                <a:gridCol w="817380">
                  <a:extLst>
                    <a:ext uri="{9D8B030D-6E8A-4147-A177-3AD203B41FA5}">
                      <a16:colId xmlns:a16="http://schemas.microsoft.com/office/drawing/2014/main" val="1930849676"/>
                    </a:ext>
                  </a:extLst>
                </a:gridCol>
                <a:gridCol w="1142664">
                  <a:extLst>
                    <a:ext uri="{9D8B030D-6E8A-4147-A177-3AD203B41FA5}">
                      <a16:colId xmlns:a16="http://schemas.microsoft.com/office/drawing/2014/main" val="58361876"/>
                    </a:ext>
                  </a:extLst>
                </a:gridCol>
                <a:gridCol w="291921">
                  <a:extLst>
                    <a:ext uri="{9D8B030D-6E8A-4147-A177-3AD203B41FA5}">
                      <a16:colId xmlns:a16="http://schemas.microsoft.com/office/drawing/2014/main" val="3690327030"/>
                    </a:ext>
                  </a:extLst>
                </a:gridCol>
                <a:gridCol w="325284">
                  <a:extLst>
                    <a:ext uri="{9D8B030D-6E8A-4147-A177-3AD203B41FA5}">
                      <a16:colId xmlns:a16="http://schemas.microsoft.com/office/drawing/2014/main" val="1702948622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4083461817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2182552238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3403330341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2718583518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252426825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4215346027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3247994356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1029824321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1449707077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2461885440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369799397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992986844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439523739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3272279049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2804528838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2344879163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1450799075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3089060806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815626669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2309663044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2468463571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2525479029"/>
                    </a:ext>
                  </a:extLst>
                </a:gridCol>
                <a:gridCol w="216855">
                  <a:extLst>
                    <a:ext uri="{9D8B030D-6E8A-4147-A177-3AD203B41FA5}">
                      <a16:colId xmlns:a16="http://schemas.microsoft.com/office/drawing/2014/main" val="1900640136"/>
                    </a:ext>
                  </a:extLst>
                </a:gridCol>
                <a:gridCol w="216855">
                  <a:extLst>
                    <a:ext uri="{9D8B030D-6E8A-4147-A177-3AD203B41FA5}">
                      <a16:colId xmlns:a16="http://schemas.microsoft.com/office/drawing/2014/main" val="2311795574"/>
                    </a:ext>
                  </a:extLst>
                </a:gridCol>
                <a:gridCol w="216855">
                  <a:extLst>
                    <a:ext uri="{9D8B030D-6E8A-4147-A177-3AD203B41FA5}">
                      <a16:colId xmlns:a16="http://schemas.microsoft.com/office/drawing/2014/main" val="1332313612"/>
                    </a:ext>
                  </a:extLst>
                </a:gridCol>
                <a:gridCol w="216855">
                  <a:extLst>
                    <a:ext uri="{9D8B030D-6E8A-4147-A177-3AD203B41FA5}">
                      <a16:colId xmlns:a16="http://schemas.microsoft.com/office/drawing/2014/main" val="2508251059"/>
                    </a:ext>
                  </a:extLst>
                </a:gridCol>
                <a:gridCol w="216855">
                  <a:extLst>
                    <a:ext uri="{9D8B030D-6E8A-4147-A177-3AD203B41FA5}">
                      <a16:colId xmlns:a16="http://schemas.microsoft.com/office/drawing/2014/main" val="2079154587"/>
                    </a:ext>
                  </a:extLst>
                </a:gridCol>
                <a:gridCol w="216855">
                  <a:extLst>
                    <a:ext uri="{9D8B030D-6E8A-4147-A177-3AD203B41FA5}">
                      <a16:colId xmlns:a16="http://schemas.microsoft.com/office/drawing/2014/main" val="663441508"/>
                    </a:ext>
                  </a:extLst>
                </a:gridCol>
                <a:gridCol w="216855">
                  <a:extLst>
                    <a:ext uri="{9D8B030D-6E8A-4147-A177-3AD203B41FA5}">
                      <a16:colId xmlns:a16="http://schemas.microsoft.com/office/drawing/2014/main" val="719755644"/>
                    </a:ext>
                  </a:extLst>
                </a:gridCol>
                <a:gridCol w="216855">
                  <a:extLst>
                    <a:ext uri="{9D8B030D-6E8A-4147-A177-3AD203B41FA5}">
                      <a16:colId xmlns:a16="http://schemas.microsoft.com/office/drawing/2014/main" val="892834638"/>
                    </a:ext>
                  </a:extLst>
                </a:gridCol>
                <a:gridCol w="216855">
                  <a:extLst>
                    <a:ext uri="{9D8B030D-6E8A-4147-A177-3AD203B41FA5}">
                      <a16:colId xmlns:a16="http://schemas.microsoft.com/office/drawing/2014/main" val="2997409669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215333637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4071232154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3043883762"/>
                    </a:ext>
                  </a:extLst>
                </a:gridCol>
              </a:tblGrid>
              <a:tr h="422587">
                <a:tc rowSpan="2" gridSpan="2"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</a:t>
                      </a:r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월 </a:t>
                      </a:r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2</a:t>
                      </a:r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주차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</a:t>
                      </a:r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월 </a:t>
                      </a:r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3</a:t>
                      </a:r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주차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</a:t>
                      </a:r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월 </a:t>
                      </a:r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4</a:t>
                      </a:r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주차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</a:t>
                      </a:r>
                      <a:r>
                        <a:rPr lang="ko-KR" altLang="en-US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월 </a:t>
                      </a:r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1</a:t>
                      </a:r>
                      <a:r>
                        <a:rPr lang="ko-KR" altLang="en-US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주차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</a:t>
                      </a:r>
                      <a:r>
                        <a:rPr lang="ko-KR" altLang="en-US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월 </a:t>
                      </a:r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2</a:t>
                      </a:r>
                      <a:r>
                        <a:rPr lang="ko-KR" altLang="en-US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주차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</a:t>
                      </a:r>
                      <a:r>
                        <a:rPr lang="ko-KR" altLang="en-US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월 </a:t>
                      </a:r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3</a:t>
                      </a:r>
                      <a:r>
                        <a:rPr lang="ko-KR" altLang="en-US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주차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127334"/>
                  </a:ext>
                </a:extLst>
              </a:tr>
              <a:tr h="384834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5/8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5/9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5/10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5/11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5/12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5/13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5/14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5/15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5/16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5/17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5/18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5/19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5/20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5/21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5/22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5/23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5/24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5/25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5/26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5/27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5/28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5/29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5/30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5/31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6/1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6/2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6/3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6/4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6/5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6/6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6/7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6/8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6/9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6/10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6/11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6/12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555569"/>
                  </a:ext>
                </a:extLst>
              </a:tr>
              <a:tr h="261257">
                <a:tc rowSpan="4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아이디어 설계</a:t>
                      </a:r>
                      <a:b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</a:br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및 자료조사</a:t>
                      </a:r>
                    </a:p>
                  </a:txBody>
                  <a:tcPr marL="12460" marR="1246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아이디어 수집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53272436"/>
                  </a:ext>
                </a:extLst>
              </a:tr>
              <a:tr h="24674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구현 가능성 검토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highlight>
                          <a:srgbClr val="D9EAD3"/>
                        </a:highlight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highlight>
                          <a:srgbClr val="D9EAD3"/>
                        </a:highlight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highlight>
                          <a:srgbClr val="D9EAD3"/>
                        </a:highlight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35282926"/>
                  </a:ext>
                </a:extLst>
              </a:tr>
              <a:tr h="24351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스토리 설계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highlight>
                          <a:srgbClr val="D9EAD3"/>
                        </a:highlight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highlight>
                          <a:srgbClr val="D9EAD3"/>
                        </a:highlight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highlight>
                          <a:srgbClr val="D9EAD3"/>
                        </a:highlight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highlight>
                          <a:srgbClr val="D9EAD3"/>
                        </a:highlight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highlight>
                          <a:srgbClr val="D9EAD3"/>
                        </a:highlight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23280652"/>
                  </a:ext>
                </a:extLst>
              </a:tr>
              <a:tr h="25964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소품 설계 및 제작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highlight>
                          <a:srgbClr val="D9EAD3"/>
                        </a:highlight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highlight>
                          <a:srgbClr val="D9EAD3"/>
                        </a:highlight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highlight>
                          <a:srgbClr val="D9EAD3"/>
                        </a:highlight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8464026"/>
                  </a:ext>
                </a:extLst>
              </a:tr>
              <a:tr h="232229">
                <a:tc rowSpan="4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개발</a:t>
                      </a:r>
                    </a:p>
                  </a:txBody>
                  <a:tcPr marL="12460" marR="1246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dirty="0" err="1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스피로</a:t>
                      </a:r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 프로그래밍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66800524"/>
                  </a:ext>
                </a:extLst>
              </a:tr>
              <a:tr h="23706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1</a:t>
                      </a:r>
                      <a:r>
                        <a:rPr lang="ko-KR" altLang="en-US" sz="800" b="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차 </a:t>
                      </a:r>
                      <a:r>
                        <a:rPr lang="en-US" altLang="ko-KR" sz="800" b="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demo </a:t>
                      </a:r>
                      <a:r>
                        <a:rPr lang="ko-KR" altLang="en-US" sz="800" b="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및 피드백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35811517"/>
                  </a:ext>
                </a:extLst>
              </a:tr>
              <a:tr h="25964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2</a:t>
                      </a:r>
                      <a:r>
                        <a:rPr lang="ko-KR" altLang="en-US" sz="800" b="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차 </a:t>
                      </a:r>
                      <a:r>
                        <a:rPr lang="en-US" altLang="ko-KR" sz="800" b="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demo </a:t>
                      </a:r>
                      <a:r>
                        <a:rPr lang="ko-KR" altLang="en-US" sz="800" b="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및 피드백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2672585"/>
                  </a:ext>
                </a:extLst>
              </a:tr>
              <a:tr h="2257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최종 검수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5628848"/>
                  </a:ext>
                </a:extLst>
              </a:tr>
              <a:tr h="225778">
                <a:tc rowSpan="6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발표자료 제작</a:t>
                      </a:r>
                    </a:p>
                  </a:txBody>
                  <a:tcPr marL="12460" marR="1246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웹 기획</a:t>
                      </a:r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/</a:t>
                      </a:r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개발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65174425"/>
                  </a:ext>
                </a:extLst>
              </a:tr>
              <a:tr h="24835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PPT</a:t>
                      </a:r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 제작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7922439"/>
                  </a:ext>
                </a:extLst>
              </a:tr>
              <a:tr h="26237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검수 및 내용 보완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1937424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티저 영상 제작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58854519"/>
                  </a:ext>
                </a:extLst>
              </a:tr>
              <a:tr h="2471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메인 영상 제작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39221144"/>
                  </a:ext>
                </a:extLst>
              </a:tr>
              <a:tr h="37253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포스터 등</a:t>
                      </a:r>
                      <a:b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</a:br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이미지 자료 제작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93884356"/>
                  </a:ext>
                </a:extLst>
              </a:tr>
            </a:tbl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pPr/>
              <a:t>1</a:t>
            </a:fld>
            <a:endParaRPr lang="en-US" dirty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A64A1B-401B-4FB7-848C-1C4A38CEE9A4}"/>
              </a:ext>
            </a:extLst>
          </p:cNvPr>
          <p:cNvSpPr txBox="1"/>
          <p:nvPr/>
        </p:nvSpPr>
        <p:spPr>
          <a:xfrm>
            <a:off x="1267390" y="1577085"/>
            <a:ext cx="1548381" cy="63325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chemeClr val="tx1">
                    <a:alpha val="8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5/15 </a:t>
            </a:r>
            <a:r>
              <a:rPr lang="ko-KR" altLang="en-US" sz="1000" dirty="0">
                <a:solidFill>
                  <a:schemeClr val="tx1">
                    <a:alpha val="8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프로젝트 주제발표</a:t>
            </a:r>
            <a:endParaRPr lang="en-US" altLang="ko-KR" sz="1000" dirty="0">
              <a:solidFill>
                <a:schemeClr val="tx1">
                  <a:alpha val="80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>
              <a:lnSpc>
                <a:spcPct val="120000"/>
              </a:lnSpc>
            </a:pPr>
            <a:r>
              <a:rPr lang="en-US" sz="1000" dirty="0">
                <a:solidFill>
                  <a:schemeClr val="tx2">
                    <a:alpha val="8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5/29 </a:t>
            </a:r>
            <a:r>
              <a:rPr lang="ko-KR" altLang="en-US" sz="1000" dirty="0">
                <a:solidFill>
                  <a:schemeClr val="tx2">
                    <a:alpha val="8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중간발표</a:t>
            </a:r>
            <a:endParaRPr lang="en-US" altLang="ko-KR" sz="1000" dirty="0">
              <a:solidFill>
                <a:schemeClr val="tx2">
                  <a:alpha val="80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FF0000">
                    <a:alpha val="80000"/>
                  </a:srgb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6/12 </a:t>
            </a:r>
            <a:r>
              <a:rPr lang="ko-KR" altLang="en-US" sz="1000" dirty="0">
                <a:solidFill>
                  <a:srgbClr val="FF0000">
                    <a:alpha val="80000"/>
                  </a:srgb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최종발표 </a:t>
            </a:r>
            <a:r>
              <a:rPr lang="en-US" altLang="ko-KR" sz="1000" dirty="0">
                <a:solidFill>
                  <a:srgbClr val="FF0000">
                    <a:alpha val="80000"/>
                  </a:srgb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&amp; </a:t>
            </a:r>
            <a:r>
              <a:rPr lang="ko-KR" altLang="en-US" sz="1000" dirty="0">
                <a:solidFill>
                  <a:srgbClr val="FF0000">
                    <a:alpha val="80000"/>
                  </a:srgb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포스터</a:t>
            </a:r>
            <a:endParaRPr lang="en-US" sz="1000" dirty="0">
              <a:solidFill>
                <a:srgbClr val="FF0000">
                  <a:alpha val="80000"/>
                </a:srgb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1A05DD-D228-482E-B526-183FE17CCEE7}"/>
              </a:ext>
            </a:extLst>
          </p:cNvPr>
          <p:cNvSpPr txBox="1"/>
          <p:nvPr/>
        </p:nvSpPr>
        <p:spPr>
          <a:xfrm>
            <a:off x="10030706" y="6275188"/>
            <a:ext cx="1288192" cy="26141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000" dirty="0">
                <a:solidFill>
                  <a:schemeClr val="tx1">
                    <a:alpha val="8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계획 일정</a:t>
            </a:r>
            <a:endParaRPr lang="en-US" altLang="ko-KR" sz="1000" dirty="0">
              <a:solidFill>
                <a:schemeClr val="tx1">
                  <a:alpha val="80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D72F65B-CBC7-45DD-A58B-5C952D93D1F2}"/>
              </a:ext>
            </a:extLst>
          </p:cNvPr>
          <p:cNvSpPr/>
          <p:nvPr/>
        </p:nvSpPr>
        <p:spPr>
          <a:xfrm>
            <a:off x="9789205" y="6334673"/>
            <a:ext cx="146418" cy="136963"/>
          </a:xfrm>
          <a:prstGeom prst="rect">
            <a:avLst/>
          </a:prstGeom>
          <a:solidFill>
            <a:srgbClr val="FFF2CC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71DA451-DB13-4E70-B8FF-46099D3BFA4B}"/>
              </a:ext>
            </a:extLst>
          </p:cNvPr>
          <p:cNvSpPr/>
          <p:nvPr/>
        </p:nvSpPr>
        <p:spPr>
          <a:xfrm>
            <a:off x="10838888" y="6334674"/>
            <a:ext cx="146418" cy="136963"/>
          </a:xfrm>
          <a:prstGeom prst="rect">
            <a:avLst/>
          </a:prstGeom>
          <a:solidFill>
            <a:srgbClr val="D9EAD3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655A83-4B1A-4CC3-83E2-6748B51D34DC}"/>
              </a:ext>
            </a:extLst>
          </p:cNvPr>
          <p:cNvSpPr txBox="1"/>
          <p:nvPr/>
        </p:nvSpPr>
        <p:spPr>
          <a:xfrm>
            <a:off x="11127985" y="6275188"/>
            <a:ext cx="1288192" cy="26141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000" dirty="0">
                <a:solidFill>
                  <a:schemeClr val="tx1">
                    <a:alpha val="8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실제 수행 일정</a:t>
            </a:r>
            <a:endParaRPr lang="en-US" altLang="ko-KR" sz="1000" dirty="0">
              <a:solidFill>
                <a:schemeClr val="tx1">
                  <a:alpha val="80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DF39B1B9-CDC9-4266-BB97-B08CBBAD2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390" y="395359"/>
            <a:ext cx="2491810" cy="669907"/>
          </a:xfrm>
        </p:spPr>
        <p:txBody>
          <a:bodyPr/>
          <a:lstStyle/>
          <a:p>
            <a:r>
              <a:rPr lang="en-US" dirty="0"/>
              <a:t>Schedule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58696468"/>
      </p:ext>
    </p:extLst>
  </p:cSld>
  <p:clrMapOvr>
    <a:masterClrMapping/>
  </p:clrMapOvr>
</p:sld>
</file>

<file path=ppt/theme/theme1.xml><?xml version="1.0" encoding="utf-8"?>
<a:theme xmlns:a="http://schemas.openxmlformats.org/drawingml/2006/main" name="B&amp;D-Powerpoint Template_16x9">
  <a:themeElements>
    <a:clrScheme name="Balance Color">
      <a:dk1>
        <a:srgbClr val="1F1F1F"/>
      </a:dk1>
      <a:lt1>
        <a:srgbClr val="FFFFFF"/>
      </a:lt1>
      <a:dk2>
        <a:srgbClr val="202020"/>
      </a:dk2>
      <a:lt2>
        <a:srgbClr val="FFFFFF"/>
      </a:lt2>
      <a:accent1>
        <a:srgbClr val="FE1C1D"/>
      </a:accent1>
      <a:accent2>
        <a:srgbClr val="FF5757"/>
      </a:accent2>
      <a:accent3>
        <a:srgbClr val="C9D2FD"/>
      </a:accent3>
      <a:accent4>
        <a:srgbClr val="5E78FA"/>
      </a:accent4>
      <a:accent5>
        <a:srgbClr val="0420AB"/>
      </a:accent5>
      <a:accent6>
        <a:srgbClr val="021572"/>
      </a:accent6>
      <a:hlink>
        <a:srgbClr val="FF5757"/>
      </a:hlink>
      <a:folHlink>
        <a:srgbClr val="BFBFBF"/>
      </a:folHlink>
    </a:clrScheme>
    <a:fontScheme name="Montserrat_OpenSans">
      <a:majorFont>
        <a:latin typeface="Montserrat-Bold"/>
        <a:ea typeface=""/>
        <a:cs typeface=""/>
      </a:majorFont>
      <a:minorFont>
        <a:latin typeface="Open San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3676</TotalTime>
  <Words>132</Words>
  <Application>Microsoft Office PowerPoint</Application>
  <PresentationFormat>와이드스크린</PresentationFormat>
  <Paragraphs>66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Noto Sans KR Light</vt:lpstr>
      <vt:lpstr>Open Sans</vt:lpstr>
      <vt:lpstr>Montserrat-Bold</vt:lpstr>
      <vt:lpstr>Arial</vt:lpstr>
      <vt:lpstr>Calibri</vt:lpstr>
      <vt:lpstr>Montserrat Medium</vt:lpstr>
      <vt:lpstr>B&amp;D-Powerpoint Template_16x9</vt:lpstr>
      <vt:lpstr>Schedule.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Dublin_Design</dc:creator>
  <cp:lastModifiedBy>소 문주</cp:lastModifiedBy>
  <cp:revision>307</cp:revision>
  <cp:lastPrinted>2017-03-09T03:48:56Z</cp:lastPrinted>
  <dcterms:created xsi:type="dcterms:W3CDTF">2016-11-10T06:07:03Z</dcterms:created>
  <dcterms:modified xsi:type="dcterms:W3CDTF">2021-06-11T18:04:46Z</dcterms:modified>
</cp:coreProperties>
</file>

<file path=docProps/thumbnail.jpeg>
</file>